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handoutMasterIdLst>
    <p:handoutMasterId r:id="rId38"/>
  </p:handoutMasterIdLst>
  <p:sldIdLst>
    <p:sldId id="259" r:id="rId2"/>
    <p:sldId id="294" r:id="rId3"/>
    <p:sldId id="266" r:id="rId4"/>
    <p:sldId id="308" r:id="rId5"/>
    <p:sldId id="267" r:id="rId6"/>
    <p:sldId id="305" r:id="rId7"/>
    <p:sldId id="327" r:id="rId8"/>
    <p:sldId id="330" r:id="rId9"/>
    <p:sldId id="331" r:id="rId10"/>
    <p:sldId id="328" r:id="rId11"/>
    <p:sldId id="329" r:id="rId12"/>
    <p:sldId id="335" r:id="rId13"/>
    <p:sldId id="333" r:id="rId14"/>
    <p:sldId id="334" r:id="rId15"/>
    <p:sldId id="336" r:id="rId16"/>
    <p:sldId id="337" r:id="rId17"/>
    <p:sldId id="343" r:id="rId18"/>
    <p:sldId id="354" r:id="rId19"/>
    <p:sldId id="345" r:id="rId20"/>
    <p:sldId id="352" r:id="rId21"/>
    <p:sldId id="347" r:id="rId22"/>
    <p:sldId id="355" r:id="rId23"/>
    <p:sldId id="348" r:id="rId24"/>
    <p:sldId id="306" r:id="rId25"/>
    <p:sldId id="353" r:id="rId26"/>
    <p:sldId id="360" r:id="rId27"/>
    <p:sldId id="361" r:id="rId28"/>
    <p:sldId id="321" r:id="rId29"/>
    <p:sldId id="357" r:id="rId30"/>
    <p:sldId id="358" r:id="rId31"/>
    <p:sldId id="359" r:id="rId32"/>
    <p:sldId id="324" r:id="rId33"/>
    <p:sldId id="322" r:id="rId34"/>
    <p:sldId id="362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DFDDF"/>
    <a:srgbClr val="F0D6D7"/>
    <a:srgbClr val="FCFBFA"/>
    <a:srgbClr val="3D3D3D"/>
    <a:srgbClr val="FEFEF4"/>
    <a:srgbClr val="525252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5" autoAdjust="0"/>
    <p:restoredTop sz="71412" autoAdjust="0"/>
  </p:normalViewPr>
  <p:slideViewPr>
    <p:cSldViewPr snapToGrid="0" showGuides="1">
      <p:cViewPr varScale="1">
        <p:scale>
          <a:sx n="61" d="100"/>
          <a:sy n="61" d="100"/>
        </p:scale>
        <p:origin x="1344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2019-09-16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Post processing of data from infrared camera sensing system by using </a:t>
            </a:r>
            <a:r>
              <a:rPr lang="en-US" altLang="ko-KR" dirty="0" err="1"/>
              <a:t>Artificila</a:t>
            </a:r>
            <a:r>
              <a:rPr lang="en-US" altLang="ko-KR" dirty="0"/>
              <a:t> Intelligence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4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2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9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3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6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92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고정된 인풋 사이즈가 필요로 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0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고정된 인풋 사이즈가 필요로 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2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0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문제점 </a:t>
            </a:r>
            <a:r>
              <a:rPr lang="en-US" altLang="ko-KR"/>
              <a:t>: </a:t>
            </a:r>
            <a:r>
              <a:rPr lang="ko-KR" altLang="en-US"/>
              <a:t>고정된 인풋 사이즈가 필요로 하다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3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9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83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23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78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27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8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88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Animal Detect </a:t>
            </a:r>
            <a:r>
              <a:rPr lang="en-US" altLang="ko-KR" dirty="0">
                <a:sym typeface="Wingdings" panose="05000000000000000000" pitchFamily="2" charset="2"/>
              </a:rPr>
              <a:t> Animal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86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Animal Detect </a:t>
            </a:r>
            <a:r>
              <a:rPr lang="en-US" altLang="ko-KR" dirty="0">
                <a:sym typeface="Wingdings" panose="05000000000000000000" pitchFamily="2" charset="2"/>
              </a:rPr>
              <a:t> Animal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53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Animal Detect </a:t>
            </a:r>
            <a:r>
              <a:rPr lang="en-US" altLang="ko-KR" dirty="0">
                <a:sym typeface="Wingdings" panose="05000000000000000000" pitchFamily="2" charset="2"/>
              </a:rPr>
              <a:t> Animal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37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Animal Detect </a:t>
            </a:r>
            <a:r>
              <a:rPr lang="en-US" altLang="ko-KR" dirty="0">
                <a:sym typeface="Wingdings" panose="05000000000000000000" pitchFamily="2" charset="2"/>
              </a:rPr>
              <a:t> Animal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5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588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Identify Company Requirements -&gt; Identify Business Requirements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97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Identify Company Requirements -&gt; Identify Business Requirements (</a:t>
            </a:r>
            <a:r>
              <a:rPr lang="ko-KR" altLang="en-US" dirty="0"/>
              <a:t>민철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12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9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8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1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7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2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성공화면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9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0234" y="1501560"/>
            <a:ext cx="11884931" cy="3196714"/>
            <a:chOff x="-5545622" y="-1412439"/>
            <a:chExt cx="17336091" cy="3964470"/>
          </a:xfrm>
        </p:grpSpPr>
        <p:sp>
          <p:nvSpPr>
            <p:cNvPr id="7" name="TextBox 6"/>
            <p:cNvSpPr txBox="1"/>
            <p:nvPr/>
          </p:nvSpPr>
          <p:spPr>
            <a:xfrm>
              <a:off x="-5459895" y="-1410265"/>
              <a:ext cx="17177873" cy="396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Infrared Camera</a:t>
              </a:r>
              <a:b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</a:br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Sensing System</a:t>
              </a:r>
            </a:p>
            <a:p>
              <a:r>
                <a:rPr lang="en-US" altLang="ko-KR" sz="68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Based on Artificial Intelligence</a:t>
              </a:r>
              <a:endParaRPr lang="ko-KR" altLang="en-US" sz="68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5545622" y="-1412439"/>
              <a:ext cx="17336091" cy="2993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Infrared Camera</a:t>
              </a:r>
            </a:p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Sensing System</a:t>
              </a:r>
            </a:p>
            <a:p>
              <a:r>
                <a:rPr lang="en-US" altLang="ko-KR" sz="6800" b="1" spc="-300" dirty="0">
                  <a:solidFill>
                    <a:schemeClr val="accent1">
                      <a:alpha val="70000"/>
                    </a:schemeClr>
                  </a:solidFill>
                </a:rPr>
                <a:t>Based on Artificial Intelligence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A7161-CC6B-4D02-9079-14DFA739DE24}"/>
              </a:ext>
            </a:extLst>
          </p:cNvPr>
          <p:cNvSpPr txBox="1"/>
          <p:nvPr/>
        </p:nvSpPr>
        <p:spPr>
          <a:xfrm>
            <a:off x="2569550" y="5166870"/>
            <a:ext cx="74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20192 Capstone</a:t>
            </a:r>
            <a:r>
              <a:rPr lang="ko-KR" altLang="en-US" sz="2000" spc="-15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Design Project 1 - Team7</a:t>
            </a:r>
            <a:endParaRPr lang="ko-KR" altLang="en-US" sz="2000" spc="-15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3ECF3-41E1-4E3B-AA0B-C1147FFBB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4"/>
          <a:stretch/>
        </p:blipFill>
        <p:spPr>
          <a:xfrm>
            <a:off x="7369857" y="1251198"/>
            <a:ext cx="3414254" cy="2399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43D9F3-7B34-4BA5-9723-CF4367706625}"/>
              </a:ext>
            </a:extLst>
          </p:cNvPr>
          <p:cNvSpPr txBox="1"/>
          <p:nvPr/>
        </p:nvSpPr>
        <p:spPr>
          <a:xfrm>
            <a:off x="8110525" y="1942203"/>
            <a:ext cx="2017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>
                <a:solidFill>
                  <a:schemeClr val="tx2"/>
                </a:solidFill>
                <a:latin typeface="+mj-lt"/>
              </a:rPr>
              <a:t>First Project</a:t>
            </a:r>
            <a:endParaRPr lang="ko-KR" altLang="en-US" sz="2000" spc="-1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1028" name="Picture 4" descr="ë¼ì¦ë² ë¦¬ íì´ ì¹´ë©ë¼ì ëí ì´ë¯¸ì§ ê²ìê²°ê³¼">
            <a:extLst>
              <a:ext uri="{FF2B5EF4-FFF2-40B4-BE49-F238E27FC236}">
                <a16:creationId xmlns:a16="http://schemas.microsoft.com/office/drawing/2014/main" id="{8A17FB31-0FD1-4407-A614-309C24A04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D4F93A-984D-4C95-A870-6FA15B459E2E}"/>
              </a:ext>
            </a:extLst>
          </p:cNvPr>
          <p:cNvSpPr txBox="1"/>
          <p:nvPr/>
        </p:nvSpPr>
        <p:spPr>
          <a:xfrm>
            <a:off x="1298162" y="5561752"/>
            <a:ext cx="310551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Camera of Raspberry PI</a:t>
            </a:r>
            <a:endParaRPr lang="en-US" altLang="ko-KR" dirty="0"/>
          </a:p>
        </p:txBody>
      </p:sp>
      <p:pic>
        <p:nvPicPr>
          <p:cNvPr id="1032" name="Picture 8" descr="Raspberry pi mainboardì ëí ì´ë¯¸ì§ ê²ìê²°ê³¼">
            <a:extLst>
              <a:ext uri="{FF2B5EF4-FFF2-40B4-BE49-F238E27FC236}">
                <a16:creationId xmlns:a16="http://schemas.microsoft.com/office/drawing/2014/main" id="{1842945F-EDE7-40B4-B3B6-4F779B29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084909"/>
            <a:ext cx="5404398" cy="347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AF816E-0CA4-4FC8-B1A3-385C019F7CDC}"/>
              </a:ext>
            </a:extLst>
          </p:cNvPr>
          <p:cNvSpPr txBox="1"/>
          <p:nvPr/>
        </p:nvSpPr>
        <p:spPr>
          <a:xfrm>
            <a:off x="7015571" y="5561752"/>
            <a:ext cx="361902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Raspberry Pi </a:t>
            </a:r>
            <a:r>
              <a:rPr lang="en-US" altLang="ko-KR" dirty="0" err="1"/>
              <a:t>MotherBoard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41956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sp>
        <p:nvSpPr>
          <p:cNvPr id="3" name="AutoShape 2">
            <a:extLst>
              <a:ext uri="{FF2B5EF4-FFF2-40B4-BE49-F238E27FC236}">
                <a16:creationId xmlns:a16="http://schemas.microsoft.com/office/drawing/2014/main" id="{C6ECC079-309D-4AB4-AFD9-E29BD9941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 descr="스크린샷, 컴퓨터, 노트북, 실내이(가) 표시된 사진&#10;&#10;자동 생성된 설명">
            <a:extLst>
              <a:ext uri="{FF2B5EF4-FFF2-40B4-BE49-F238E27FC236}">
                <a16:creationId xmlns:a16="http://schemas.microsoft.com/office/drawing/2014/main" id="{9DFDA3CE-672B-4A5A-9E70-4CCC6FBF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95" y="1289952"/>
            <a:ext cx="8744211" cy="49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868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47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962904" y="1949535"/>
            <a:ext cx="4028179" cy="4008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08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47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3158996" y="2317316"/>
            <a:ext cx="4296754" cy="1760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322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49CCC6-EA9A-47A5-B306-FA384B2A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00" y="1320484"/>
            <a:ext cx="9766263" cy="47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312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47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3158996" y="2317316"/>
            <a:ext cx="4296754" cy="1760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889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73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6183958" y="2341509"/>
            <a:ext cx="1271487" cy="1760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AA091E-7B87-4247-8A3F-E1E3371D0EDF}"/>
              </a:ext>
            </a:extLst>
          </p:cNvPr>
          <p:cNvSpPr txBox="1"/>
          <p:nvPr/>
        </p:nvSpPr>
        <p:spPr>
          <a:xfrm>
            <a:off x="5346352" y="4190849"/>
            <a:ext cx="304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How to detect Object??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002811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870745-91FB-40A0-A809-FA1B54D0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51" y="1276545"/>
            <a:ext cx="5772150" cy="4505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115DB-6EBB-4A0C-8499-83B1CE3A9A0F}"/>
              </a:ext>
            </a:extLst>
          </p:cNvPr>
          <p:cNvSpPr txBox="1"/>
          <p:nvPr/>
        </p:nvSpPr>
        <p:spPr>
          <a:xfrm>
            <a:off x="5155623" y="5958485"/>
            <a:ext cx="27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 CIFAR-10 Dataset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3948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7115DB-6EBB-4A0C-8499-83B1CE3A9A0F}"/>
              </a:ext>
            </a:extLst>
          </p:cNvPr>
          <p:cNvSpPr txBox="1"/>
          <p:nvPr/>
        </p:nvSpPr>
        <p:spPr>
          <a:xfrm>
            <a:off x="5398426" y="5973005"/>
            <a:ext cx="209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Fixed-size image</a:t>
            </a:r>
            <a:endParaRPr lang="ko-KR" altLang="en-US" dirty="0"/>
          </a:p>
        </p:txBody>
      </p:sp>
      <p:pic>
        <p:nvPicPr>
          <p:cNvPr id="1026" name="Picture 2" descr="32x32 cifarì ëí ì´ë¯¸ì§ ê²ìê²°ê³¼">
            <a:extLst>
              <a:ext uri="{FF2B5EF4-FFF2-40B4-BE49-F238E27FC236}">
                <a16:creationId xmlns:a16="http://schemas.microsoft.com/office/drawing/2014/main" id="{A1A6921E-BEF5-42A9-AD48-6ED4CBB5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10" y="1320484"/>
            <a:ext cx="6038601" cy="45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1206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7115DB-6EBB-4A0C-8499-83B1CE3A9A0F}"/>
              </a:ext>
            </a:extLst>
          </p:cNvPr>
          <p:cNvSpPr txBox="1"/>
          <p:nvPr/>
        </p:nvSpPr>
        <p:spPr>
          <a:xfrm>
            <a:off x="5243305" y="6320909"/>
            <a:ext cx="27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Ojbect Detection</a:t>
            </a:r>
            <a:endParaRPr lang="ko-KR" altLang="en-US" b="1" dirty="0"/>
          </a:p>
        </p:txBody>
      </p:sp>
      <p:pic>
        <p:nvPicPr>
          <p:cNvPr id="16" name="Picture 2" descr="yolo image detectionì ëí ì´ë¯¸ì§ ê²ìê²°ê³¼">
            <a:extLst>
              <a:ext uri="{FF2B5EF4-FFF2-40B4-BE49-F238E27FC236}">
                <a16:creationId xmlns:a16="http://schemas.microsoft.com/office/drawing/2014/main" id="{29F3BBF1-6996-4167-B489-F1640BDD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38" y="1101989"/>
            <a:ext cx="7501524" cy="504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243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9044973" y="619125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8AF475-7F78-4D76-9834-019A6C524D49}"/>
              </a:ext>
            </a:extLst>
          </p:cNvPr>
          <p:cNvCxnSpPr>
            <a:cxnSpLocks/>
          </p:cNvCxnSpPr>
          <p:nvPr/>
        </p:nvCxnSpPr>
        <p:spPr>
          <a:xfrm>
            <a:off x="1712100" y="388252"/>
            <a:ext cx="1016058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2904F2-5F6C-4687-8E44-181C10080EEE}"/>
              </a:ext>
            </a:extLst>
          </p:cNvPr>
          <p:cNvCxnSpPr>
            <a:cxnSpLocks/>
          </p:cNvCxnSpPr>
          <p:nvPr/>
        </p:nvCxnSpPr>
        <p:spPr>
          <a:xfrm>
            <a:off x="212651" y="6476268"/>
            <a:ext cx="116600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9B1E32F-8CD5-4465-9F0E-423169621F93}"/>
              </a:ext>
            </a:extLst>
          </p:cNvPr>
          <p:cNvCxnSpPr>
            <a:cxnSpLocks/>
          </p:cNvCxnSpPr>
          <p:nvPr/>
        </p:nvCxnSpPr>
        <p:spPr>
          <a:xfrm flipV="1">
            <a:off x="1712100" y="388252"/>
            <a:ext cx="0" cy="33640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19599" y="1570618"/>
            <a:ext cx="4901818" cy="400110"/>
            <a:chOff x="212651" y="3255887"/>
            <a:chExt cx="3017415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212651" y="3255887"/>
              <a:ext cx="377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001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446" y="3255887"/>
              <a:ext cx="2665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rgbClr val="FDFDDF"/>
                  </a:solidFill>
                </a:rPr>
                <a:t>What</a:t>
              </a:r>
              <a:r>
                <a:rPr lang="en-US" altLang="ko-KR" sz="2000" spc="300" dirty="0">
                  <a:solidFill>
                    <a:schemeClr val="bg1"/>
                  </a:solidFill>
                </a:rPr>
                <a:t> is Our Project?</a:t>
              </a:r>
              <a:endParaRPr lang="ko-KR" altLang="en-US" sz="20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5AC72E-4EF0-4CA1-BA47-407F57DFC3AF}"/>
              </a:ext>
            </a:extLst>
          </p:cNvPr>
          <p:cNvGrpSpPr/>
          <p:nvPr/>
        </p:nvGrpSpPr>
        <p:grpSpPr>
          <a:xfrm>
            <a:off x="3704291" y="2823777"/>
            <a:ext cx="5019447" cy="798556"/>
            <a:chOff x="212651" y="3244135"/>
            <a:chExt cx="3089824" cy="487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3141C5-493D-41AB-85A6-77C8EC43AA49}"/>
                </a:ext>
              </a:extLst>
            </p:cNvPr>
            <p:cNvSpPr txBox="1"/>
            <p:nvPr/>
          </p:nvSpPr>
          <p:spPr>
            <a:xfrm>
              <a:off x="590744" y="3501277"/>
              <a:ext cx="2711731" cy="2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Previous Work</a:t>
              </a:r>
              <a:endParaRPr lang="ko-KR" altLang="en-US" sz="16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0F5D5D1-CE7A-4180-9136-4EFEAEE1A31D}"/>
                </a:ext>
              </a:extLst>
            </p:cNvPr>
            <p:cNvGrpSpPr/>
            <p:nvPr/>
          </p:nvGrpSpPr>
          <p:grpSpPr>
            <a:xfrm>
              <a:off x="212651" y="3244135"/>
              <a:ext cx="3017416" cy="400110"/>
              <a:chOff x="212651" y="3293465"/>
              <a:chExt cx="3017416" cy="4001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58FA2E-8366-4EF8-840A-674882D0C6C6}"/>
                  </a:ext>
                </a:extLst>
              </p:cNvPr>
              <p:cNvSpPr txBox="1"/>
              <p:nvPr/>
            </p:nvSpPr>
            <p:spPr>
              <a:xfrm>
                <a:off x="212651" y="3293465"/>
                <a:ext cx="377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</a:rPr>
                  <a:t>002</a:t>
                </a:r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370546-F4B5-42D9-87B0-68104E4A90C0}"/>
                  </a:ext>
                </a:extLst>
              </p:cNvPr>
              <p:cNvSpPr txBox="1"/>
              <p:nvPr/>
            </p:nvSpPr>
            <p:spPr>
              <a:xfrm>
                <a:off x="564446" y="3293465"/>
                <a:ext cx="2665621" cy="244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Arial" panose="020B0604020202020204" pitchFamily="34" charset="0"/>
                  </a:rPr>
                  <a:t>What we did</a:t>
                </a:r>
                <a:r>
                  <a:rPr lang="en-US" altLang="ko-KR" sz="2000" spc="300">
                    <a:solidFill>
                      <a:schemeClr val="bg1"/>
                    </a:solidFill>
                  </a:rPr>
                  <a:t>?</a:t>
                </a:r>
                <a:endParaRPr lang="ko-KR" altLang="en-US" sz="2000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5F6A487-9CB3-421B-8158-7570B4749044}"/>
              </a:ext>
            </a:extLst>
          </p:cNvPr>
          <p:cNvGrpSpPr/>
          <p:nvPr/>
        </p:nvGrpSpPr>
        <p:grpSpPr>
          <a:xfrm>
            <a:off x="3711706" y="4312484"/>
            <a:ext cx="5012033" cy="746423"/>
            <a:chOff x="212651" y="3206557"/>
            <a:chExt cx="3085260" cy="74642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7242F5-751B-491E-B997-3271E946FF3A}"/>
                </a:ext>
              </a:extLst>
            </p:cNvPr>
            <p:cNvSpPr txBox="1"/>
            <p:nvPr/>
          </p:nvSpPr>
          <p:spPr>
            <a:xfrm>
              <a:off x="586180" y="3575889"/>
              <a:ext cx="2711731" cy="37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The</a:t>
              </a:r>
              <a:r>
                <a:rPr lang="ko-KR" altLang="en-US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things</a:t>
              </a:r>
              <a:r>
                <a:rPr lang="ko-KR" altLang="en-US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we</a:t>
              </a:r>
              <a:r>
                <a:rPr lang="ko-KR" altLang="en-US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have</a:t>
              </a:r>
              <a:r>
                <a:rPr lang="ko-KR" altLang="en-US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600" spc="30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to do</a:t>
              </a:r>
              <a:endParaRPr lang="ko-KR" altLang="en-US" sz="16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188C073-6CF7-457E-8897-DBB78DD49104}"/>
                </a:ext>
              </a:extLst>
            </p:cNvPr>
            <p:cNvGrpSpPr/>
            <p:nvPr/>
          </p:nvGrpSpPr>
          <p:grpSpPr>
            <a:xfrm>
              <a:off x="212651" y="3206557"/>
              <a:ext cx="3017415" cy="400110"/>
              <a:chOff x="212651" y="3255887"/>
              <a:chExt cx="3017415" cy="40011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7BC2C0-B220-41A5-A7CC-C116FA59850C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377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</a:rPr>
                  <a:t>003</a:t>
                </a:r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5EA0A7-702C-4B26-902C-FFF3C4E9EC62}"/>
                  </a:ext>
                </a:extLst>
              </p:cNvPr>
              <p:cNvSpPr txBox="1"/>
              <p:nvPr/>
            </p:nvSpPr>
            <p:spPr>
              <a:xfrm>
                <a:off x="564446" y="3255887"/>
                <a:ext cx="2665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300">
                    <a:solidFill>
                      <a:schemeClr val="bg1"/>
                    </a:solidFill>
                  </a:rPr>
                  <a:t>What's the plan?</a:t>
                </a:r>
                <a:endParaRPr lang="ko-KR" altLang="en-US" sz="2000" spc="3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6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How's it coming?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21" name="Picture 2" descr="object localizationì ëí ì´ë¯¸ì§ ê²ìê²°ê³¼">
            <a:extLst>
              <a:ext uri="{FF2B5EF4-FFF2-40B4-BE49-F238E27FC236}">
                <a16:creationId xmlns:a16="http://schemas.microsoft.com/office/drawing/2014/main" id="{29841E5A-720F-4DAD-8A38-6DA7D34E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62" y="1742291"/>
            <a:ext cx="8964460" cy="37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8270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6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How's it coming?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10" name="Picture 2" descr="yolo algorithmì ëí ì´ë¯¸ì§ ê²ìê²°ê³¼">
            <a:extLst>
              <a:ext uri="{FF2B5EF4-FFF2-40B4-BE49-F238E27FC236}">
                <a16:creationId xmlns:a16="http://schemas.microsoft.com/office/drawing/2014/main" id="{4B32E6C1-0AB6-4FD1-A591-18A9287C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26" y="1439124"/>
            <a:ext cx="6608755" cy="41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6FF61-045D-4CB5-B8C3-3B3E1ADE7BCC}"/>
              </a:ext>
            </a:extLst>
          </p:cNvPr>
          <p:cNvSpPr txBox="1"/>
          <p:nvPr/>
        </p:nvSpPr>
        <p:spPr>
          <a:xfrm>
            <a:off x="4233739" y="5877893"/>
            <a:ext cx="338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YOLO - You Only Look Once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92752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6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How's it coming?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06FF61-045D-4CB5-B8C3-3B3E1ADE7BCC}"/>
              </a:ext>
            </a:extLst>
          </p:cNvPr>
          <p:cNvSpPr txBox="1"/>
          <p:nvPr/>
        </p:nvSpPr>
        <p:spPr>
          <a:xfrm>
            <a:off x="4696875" y="5787454"/>
            <a:ext cx="424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– Performance Graph</a:t>
            </a:r>
            <a:endParaRPr lang="ko-KR" altLang="en-US" b="1" dirty="0"/>
          </a:p>
        </p:txBody>
      </p:sp>
      <p:pic>
        <p:nvPicPr>
          <p:cNvPr id="3074" name="Picture 2" descr="yolo graphì ëí ì´ë¯¸ì§ ê²ìê²°ê³¼">
            <a:extLst>
              <a:ext uri="{FF2B5EF4-FFF2-40B4-BE49-F238E27FC236}">
                <a16:creationId xmlns:a16="http://schemas.microsoft.com/office/drawing/2014/main" id="{FCF7D667-A171-4662-AB3B-48C14BC9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841" y="1320484"/>
            <a:ext cx="68865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32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6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How's it coming?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2862245-AF07-40A5-9BD5-4A3C3866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23" y="1457702"/>
            <a:ext cx="8650554" cy="49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81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1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2"/>
                </a:solidFill>
                <a:latin typeface="+mn-ea"/>
              </a:rPr>
              <a:t>What's the plan?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599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78564" cy="660429"/>
            <a:chOff x="1188881" y="351819"/>
            <a:chExt cx="247856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20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003 What's the plan?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785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future plan - 1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73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6183958" y="2341508"/>
            <a:ext cx="4392987" cy="1879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18C30-0AF5-48C8-A8D9-0706D2A717B0}"/>
              </a:ext>
            </a:extLst>
          </p:cNvPr>
          <p:cNvSpPr txBox="1"/>
          <p:nvPr/>
        </p:nvSpPr>
        <p:spPr>
          <a:xfrm>
            <a:off x="7063014" y="4320067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We have to build App or Web Service!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3605924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78564" cy="660429"/>
            <a:chOff x="1188881" y="351819"/>
            <a:chExt cx="247856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20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003 What's the plan?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785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future plan - 2</a:t>
              </a:r>
              <a:endParaRPr lang="ko-KR" altLang="en-US" sz="2200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BAB048-E445-433C-84BE-6CCDEBDB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74" y="1320484"/>
            <a:ext cx="7726532" cy="49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41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78564" cy="660429"/>
            <a:chOff x="1188881" y="351819"/>
            <a:chExt cx="247856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20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003 What's the plan?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785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future plan </a:t>
              </a:r>
              <a:r>
                <a:rPr lang="en-US" altLang="ko-KR" sz="2200"/>
                <a:t>- 2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73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2617950" y="2341508"/>
            <a:ext cx="7958995" cy="3382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7881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658724" cy="660429"/>
            <a:chOff x="1188881" y="351819"/>
            <a:chExt cx="265872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6587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/>
                <a:t>Our future plan - 3</a:t>
              </a:r>
              <a:endParaRPr lang="ko-KR" altLang="en-US" sz="2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28F4D01-260E-4D6C-81E4-29D6B1C7DAD5}"/>
              </a:ext>
            </a:extLst>
          </p:cNvPr>
          <p:cNvSpPr txBox="1"/>
          <p:nvPr/>
        </p:nvSpPr>
        <p:spPr>
          <a:xfrm>
            <a:off x="1643890" y="5405699"/>
            <a:ext cx="282703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Infrared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14345C-FF69-4592-B1C9-C0C3E47B232C}"/>
              </a:ext>
            </a:extLst>
          </p:cNvPr>
          <p:cNvSpPr txBox="1"/>
          <p:nvPr/>
        </p:nvSpPr>
        <p:spPr>
          <a:xfrm>
            <a:off x="7408604" y="5405700"/>
            <a:ext cx="327918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Thermal Imaging</a:t>
            </a:r>
          </a:p>
        </p:txBody>
      </p:sp>
      <p:pic>
        <p:nvPicPr>
          <p:cNvPr id="4098" name="Picture 2" descr="ì ì¸ì  ì¹´ë©ë¼ ì´ë¯¸ì§ì ëí ì´ë¯¸ì§ ê²ìê²°ê³¼">
            <a:extLst>
              <a:ext uri="{FF2B5EF4-FFF2-40B4-BE49-F238E27FC236}">
                <a16:creationId xmlns:a16="http://schemas.microsoft.com/office/drawing/2014/main" id="{5BDA19AF-E560-41A2-9A54-372C88C4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4" y="2112613"/>
            <a:ext cx="5542191" cy="31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 ì¸ì  ì¹´ë©ë¼ ì´ë¯¸ì§ì ëí ì´ë¯¸ì§ ê²ìê²°ê³¼">
            <a:extLst>
              <a:ext uri="{FF2B5EF4-FFF2-40B4-BE49-F238E27FC236}">
                <a16:creationId xmlns:a16="http://schemas.microsoft.com/office/drawing/2014/main" id="{723EA67E-34C8-4A4C-B208-BD17458DD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02" y="2112613"/>
            <a:ext cx="5542191" cy="31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991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658724" cy="630099"/>
            <a:chOff x="1188881" y="351819"/>
            <a:chExt cx="2658724" cy="63009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51031"/>
              <a:ext cx="26587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/>
                <a:t>Our future plan - 3</a:t>
              </a:r>
              <a:endParaRPr lang="ko-KR" altLang="en-US" sz="2200" dirty="0"/>
            </a:p>
          </p:txBody>
        </p:sp>
      </p:grpSp>
      <p:pic>
        <p:nvPicPr>
          <p:cNvPr id="5122" name="Picture 2" descr="GANì ëí ì´ë¯¸ì§ ê²ìê²°ê³¼">
            <a:extLst>
              <a:ext uri="{FF2B5EF4-FFF2-40B4-BE49-F238E27FC236}">
                <a16:creationId xmlns:a16="http://schemas.microsoft.com/office/drawing/2014/main" id="{889E2C0A-4E51-4D7A-813C-1BC5E4D95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65" y="1538332"/>
            <a:ext cx="9674431" cy="446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EC445-0FCD-4AC6-8EB7-C33769C2889F}"/>
              </a:ext>
            </a:extLst>
          </p:cNvPr>
          <p:cNvSpPr txBox="1"/>
          <p:nvPr/>
        </p:nvSpPr>
        <p:spPr>
          <a:xfrm>
            <a:off x="3123779" y="6007718"/>
            <a:ext cx="594444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2878113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801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2"/>
                </a:solidFill>
                <a:latin typeface="+mn-ea"/>
              </a:rPr>
              <a:t>What is Our Project?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658724" cy="660429"/>
            <a:chOff x="1188881" y="351819"/>
            <a:chExt cx="265872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6587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/>
                <a:t>Our future plan - 3</a:t>
              </a:r>
              <a:endParaRPr lang="ko-KR" altLang="en-US" sz="22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DCEC445-0FCD-4AC6-8EB7-C33769C2889F}"/>
              </a:ext>
            </a:extLst>
          </p:cNvPr>
          <p:cNvSpPr txBox="1"/>
          <p:nvPr/>
        </p:nvSpPr>
        <p:spPr>
          <a:xfrm>
            <a:off x="3123779" y="6007718"/>
            <a:ext cx="594444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Image Colorization</a:t>
            </a:r>
          </a:p>
        </p:txBody>
      </p:sp>
      <p:pic>
        <p:nvPicPr>
          <p:cNvPr id="7170" name="Picture 2" descr="image colorizationì ëí ì´ë¯¸ì§ ê²ìê²°ê³¼">
            <a:extLst>
              <a:ext uri="{FF2B5EF4-FFF2-40B4-BE49-F238E27FC236}">
                <a16:creationId xmlns:a16="http://schemas.microsoft.com/office/drawing/2014/main" id="{2DDA0524-79EF-4C72-B7AF-4E088A58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15" y="1320484"/>
            <a:ext cx="8033687" cy="454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4181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658724" cy="660429"/>
            <a:chOff x="1188881" y="351819"/>
            <a:chExt cx="265872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24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How to develop?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6587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/>
                <a:t>Our future plan - 3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53CF9B0-3B14-4142-B811-736F1E4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98" y="1379261"/>
            <a:ext cx="6748404" cy="51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2089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2C78D3-B90A-4E1E-947C-55AB99B5AC55}"/>
              </a:ext>
            </a:extLst>
          </p:cNvPr>
          <p:cNvSpPr/>
          <p:nvPr/>
        </p:nvSpPr>
        <p:spPr>
          <a:xfrm>
            <a:off x="3130791" y="2329377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rot="2700000">
            <a:off x="1065799" y="1313575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9527" y="179902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September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911101" cy="660429"/>
            <a:chOff x="1188881" y="351819"/>
            <a:chExt cx="1911101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911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Schedule</a:t>
              </a:r>
              <a:endParaRPr lang="ko-KR" altLang="en-US" sz="2200" dirty="0"/>
            </a:p>
          </p:txBody>
        </p:sp>
      </p:grp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8755B9E8-153B-46CF-94F9-470ADDB26E6A}"/>
              </a:ext>
            </a:extLst>
          </p:cNvPr>
          <p:cNvSpPr/>
          <p:nvPr/>
        </p:nvSpPr>
        <p:spPr>
          <a:xfrm rot="2700000">
            <a:off x="1065799" y="318627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BEE7DB-5C9F-458F-92AB-AEA7C52888BC}"/>
              </a:ext>
            </a:extLst>
          </p:cNvPr>
          <p:cNvSpPr txBox="1"/>
          <p:nvPr/>
        </p:nvSpPr>
        <p:spPr>
          <a:xfrm>
            <a:off x="869527" y="3671723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October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966A74CC-9C6F-43E0-B179-E32C18420D47}"/>
              </a:ext>
            </a:extLst>
          </p:cNvPr>
          <p:cNvSpPr/>
          <p:nvPr/>
        </p:nvSpPr>
        <p:spPr>
          <a:xfrm rot="2700000">
            <a:off x="1065798" y="5046450"/>
            <a:ext cx="1319467" cy="133952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A6F42-CF54-423E-8C01-458C009CAD46}"/>
              </a:ext>
            </a:extLst>
          </p:cNvPr>
          <p:cNvSpPr txBox="1"/>
          <p:nvPr/>
        </p:nvSpPr>
        <p:spPr>
          <a:xfrm>
            <a:off x="869527" y="5531188"/>
            <a:ext cx="171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November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8476964-1646-4E8E-82B9-4CB88AAD079E}"/>
              </a:ext>
            </a:extLst>
          </p:cNvPr>
          <p:cNvSpPr/>
          <p:nvPr/>
        </p:nvSpPr>
        <p:spPr>
          <a:xfrm>
            <a:off x="3099982" y="1703287"/>
            <a:ext cx="1740032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Planning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B41D076-7EF6-4128-89E4-A3D4AD12F32D}"/>
              </a:ext>
            </a:extLst>
          </p:cNvPr>
          <p:cNvSpPr/>
          <p:nvPr/>
        </p:nvSpPr>
        <p:spPr>
          <a:xfrm>
            <a:off x="7163496" y="1702680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Design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8E3838-BCC4-4445-849C-B52CEBA3EF79}"/>
              </a:ext>
            </a:extLst>
          </p:cNvPr>
          <p:cNvSpPr/>
          <p:nvPr/>
        </p:nvSpPr>
        <p:spPr>
          <a:xfrm>
            <a:off x="5203602" y="1703287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Analysis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BA329F-E5F9-4B48-88B2-D162D84EAB33}"/>
              </a:ext>
            </a:extLst>
          </p:cNvPr>
          <p:cNvSpPr/>
          <p:nvPr/>
        </p:nvSpPr>
        <p:spPr>
          <a:xfrm>
            <a:off x="9123390" y="1703287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95DC0EA-1C20-44DB-B458-843B567D4D7B}"/>
              </a:ext>
            </a:extLst>
          </p:cNvPr>
          <p:cNvSpPr/>
          <p:nvPr/>
        </p:nvSpPr>
        <p:spPr>
          <a:xfrm>
            <a:off x="6613370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Patent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6359ABC-1649-4844-8003-002DFB37BA53}"/>
              </a:ext>
            </a:extLst>
          </p:cNvPr>
          <p:cNvSpPr/>
          <p:nvPr/>
        </p:nvSpPr>
        <p:spPr>
          <a:xfrm>
            <a:off x="9609669" y="3575362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Thesis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7ABFA88-8C9B-4951-918C-075D2C346E48}"/>
              </a:ext>
            </a:extLst>
          </p:cNvPr>
          <p:cNvSpPr/>
          <p:nvPr/>
        </p:nvSpPr>
        <p:spPr>
          <a:xfrm>
            <a:off x="8864723" y="5440564"/>
            <a:ext cx="2332694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Announcement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3926D3-1056-43E3-B4FF-168247A7C793}"/>
              </a:ext>
            </a:extLst>
          </p:cNvPr>
          <p:cNvSpPr/>
          <p:nvPr/>
        </p:nvSpPr>
        <p:spPr>
          <a:xfrm>
            <a:off x="3099982" y="5440564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Patent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2A04A5-10D4-4192-A65F-B75FC512A352}"/>
              </a:ext>
            </a:extLst>
          </p:cNvPr>
          <p:cNvSpPr/>
          <p:nvPr/>
        </p:nvSpPr>
        <p:spPr>
          <a:xfrm>
            <a:off x="6035909" y="5432435"/>
            <a:ext cx="1596306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Thesis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0973326-557B-480A-BC8F-2D9776F9D799}"/>
              </a:ext>
            </a:extLst>
          </p:cNvPr>
          <p:cNvSpPr/>
          <p:nvPr/>
        </p:nvSpPr>
        <p:spPr>
          <a:xfrm>
            <a:off x="3108540" y="3575362"/>
            <a:ext cx="2104837" cy="56076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rgbClr val="F0D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tx1"/>
                </a:solidFill>
              </a:rPr>
              <a:t>Implement</a:t>
            </a:r>
            <a:endParaRPr lang="ko-KR" altLang="en-US" sz="1600" spc="3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B2B861-F841-42B3-AB4E-A0E6822F38E7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 flipV="1">
            <a:off x="2581535" y="1983672"/>
            <a:ext cx="518447" cy="2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D08B5F7-A272-4364-B523-686B7D5B5579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flipH="1">
            <a:off x="6799908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244CBCA-1CC1-449E-AE1E-33815F38B93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8759802" y="1983065"/>
            <a:ext cx="363588" cy="607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F1785A-447A-4EA5-A7F2-A9AC2AECF62A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4840014" y="1983672"/>
            <a:ext cx="363588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EDB8505-EE1F-4275-ABB7-EC41A90681C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7632215" y="5712820"/>
            <a:ext cx="1232508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65625A-BFD1-4F26-9973-2B1FC30969CA}"/>
              </a:ext>
            </a:extLst>
          </p:cNvPr>
          <p:cNvCxnSpPr>
            <a:cxnSpLocks/>
            <a:stCxn id="29" idx="3"/>
            <a:endCxn id="48" idx="1"/>
          </p:cNvCxnSpPr>
          <p:nvPr/>
        </p:nvCxnSpPr>
        <p:spPr>
          <a:xfrm flipV="1">
            <a:off x="2581535" y="3855747"/>
            <a:ext cx="527005" cy="642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CD9ECB5-BED3-4552-8102-FB7578B1E93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209676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56DE7ED-FA62-44F3-BB26-B73E3C094806}"/>
              </a:ext>
            </a:extLst>
          </p:cNvPr>
          <p:cNvCxnSpPr>
            <a:cxnSpLocks/>
            <a:stCxn id="48" idx="3"/>
            <a:endCxn id="42" idx="1"/>
          </p:cNvCxnSpPr>
          <p:nvPr/>
        </p:nvCxnSpPr>
        <p:spPr>
          <a:xfrm>
            <a:off x="5213377" y="3855747"/>
            <a:ext cx="1399993" cy="0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A844368-3B7D-400F-BB99-209551229496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4696288" y="5712820"/>
            <a:ext cx="1339621" cy="8129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FFA9BB5-36F1-4466-B7CA-B006972DAB26}"/>
              </a:ext>
            </a:extLst>
          </p:cNvPr>
          <p:cNvCxnSpPr>
            <a:cxnSpLocks/>
            <a:stCxn id="33" idx="3"/>
            <a:endCxn id="46" idx="1"/>
          </p:cNvCxnSpPr>
          <p:nvPr/>
        </p:nvCxnSpPr>
        <p:spPr>
          <a:xfrm>
            <a:off x="2581535" y="5715854"/>
            <a:ext cx="518447" cy="5095"/>
          </a:xfrm>
          <a:prstGeom prst="line">
            <a:avLst/>
          </a:prstGeom>
          <a:ln w="28575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오각형 26">
            <a:extLst>
              <a:ext uri="{FF2B5EF4-FFF2-40B4-BE49-F238E27FC236}">
                <a16:creationId xmlns:a16="http://schemas.microsoft.com/office/drawing/2014/main" id="{F699060D-E578-47EA-9D1D-CF002BBAAB2D}"/>
              </a:ext>
            </a:extLst>
          </p:cNvPr>
          <p:cNvSpPr/>
          <p:nvPr/>
        </p:nvSpPr>
        <p:spPr>
          <a:xfrm>
            <a:off x="3130792" y="2329984"/>
            <a:ext cx="3578766" cy="300062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67A20F8-6F93-433D-A807-0F074F1377CA}"/>
              </a:ext>
            </a:extLst>
          </p:cNvPr>
          <p:cNvSpPr/>
          <p:nvPr/>
        </p:nvSpPr>
        <p:spPr>
          <a:xfrm>
            <a:off x="3099982" y="4201871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738EEF-294B-4692-AA8A-C7AC562FF0AC}"/>
              </a:ext>
            </a:extLst>
          </p:cNvPr>
          <p:cNvSpPr/>
          <p:nvPr/>
        </p:nvSpPr>
        <p:spPr>
          <a:xfrm>
            <a:off x="3108540" y="6053597"/>
            <a:ext cx="8097435" cy="30006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00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822935" cy="660429"/>
            <a:chOff x="1188881" y="351819"/>
            <a:chExt cx="1822935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739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Meeting</a:t>
              </a:r>
              <a:endParaRPr lang="ko-KR" altLang="en-US" sz="22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3DFCB2-8449-4D0D-9347-D08F0B2A82A3}"/>
              </a:ext>
            </a:extLst>
          </p:cNvPr>
          <p:cNvSpPr txBox="1"/>
          <p:nvPr/>
        </p:nvSpPr>
        <p:spPr>
          <a:xfrm>
            <a:off x="1188880" y="1257554"/>
            <a:ext cx="398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2019. 09. 15 | Third Meeting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955B3-FCF2-46AA-AF84-D7A9F93C0505}"/>
              </a:ext>
            </a:extLst>
          </p:cNvPr>
          <p:cNvSpPr txBox="1"/>
          <p:nvPr/>
        </p:nvSpPr>
        <p:spPr>
          <a:xfrm>
            <a:off x="1279566" y="5794571"/>
            <a:ext cx="4468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2"/>
                </a:solidFill>
              </a:rPr>
              <a:t>Kyungpook National University, Daegu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1394B6-D8D4-4B89-BBA7-A2E02C108F22}"/>
              </a:ext>
            </a:extLst>
          </p:cNvPr>
          <p:cNvSpPr txBox="1"/>
          <p:nvPr/>
        </p:nvSpPr>
        <p:spPr>
          <a:xfrm>
            <a:off x="6399361" y="2664566"/>
            <a:ext cx="5418128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Problem Recognition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Analysis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Development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87135-8F67-4F2B-B01F-96D1FF97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46" y="1783764"/>
            <a:ext cx="5012794" cy="37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850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6C0C69-F03C-436B-8217-DE1D52827EBE}"/>
              </a:ext>
            </a:extLst>
          </p:cNvPr>
          <p:cNvGrpSpPr/>
          <p:nvPr/>
        </p:nvGrpSpPr>
        <p:grpSpPr>
          <a:xfrm>
            <a:off x="1188881" y="351819"/>
            <a:ext cx="1822935" cy="660429"/>
            <a:chOff x="1188881" y="351819"/>
            <a:chExt cx="1822935" cy="660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D5D91-651E-4CB2-83C6-F950A3C33212}"/>
                </a:ext>
              </a:extLst>
            </p:cNvPr>
            <p:cNvSpPr txBox="1"/>
            <p:nvPr/>
          </p:nvSpPr>
          <p:spPr>
            <a:xfrm>
              <a:off x="1188881" y="351819"/>
              <a:ext cx="18229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When is It finished?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09282-4ACA-4239-AA9F-B311E83D4F1B}"/>
                </a:ext>
              </a:extLst>
            </p:cNvPr>
            <p:cNvSpPr txBox="1"/>
            <p:nvPr/>
          </p:nvSpPr>
          <p:spPr>
            <a:xfrm>
              <a:off x="1188881" y="581361"/>
              <a:ext cx="1739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Meeting</a:t>
              </a:r>
              <a:endParaRPr lang="ko-KR" altLang="en-US" sz="22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3DFCB2-8449-4D0D-9347-D08F0B2A82A3}"/>
              </a:ext>
            </a:extLst>
          </p:cNvPr>
          <p:cNvSpPr txBox="1"/>
          <p:nvPr/>
        </p:nvSpPr>
        <p:spPr>
          <a:xfrm>
            <a:off x="1188880" y="1257554"/>
            <a:ext cx="398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2019. 09</a:t>
            </a:r>
            <a:r>
              <a:rPr lang="en-US" altLang="ko-KR" sz="2000" b="1">
                <a:solidFill>
                  <a:schemeClr val="tx2"/>
                </a:solidFill>
              </a:rPr>
              <a:t>. 16 | Fourth </a:t>
            </a:r>
            <a:r>
              <a:rPr lang="en-US" altLang="ko-KR" sz="2000" b="1" dirty="0">
                <a:solidFill>
                  <a:schemeClr val="tx2"/>
                </a:solidFill>
              </a:rPr>
              <a:t>Meeting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955B3-FCF2-46AA-AF84-D7A9F93C0505}"/>
              </a:ext>
            </a:extLst>
          </p:cNvPr>
          <p:cNvSpPr txBox="1"/>
          <p:nvPr/>
        </p:nvSpPr>
        <p:spPr>
          <a:xfrm>
            <a:off x="1279566" y="5794571"/>
            <a:ext cx="4468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2"/>
                </a:solidFill>
              </a:rPr>
              <a:t>Kyungpook National University, Daegu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1394B6-D8D4-4B89-BBA7-A2E02C108F22}"/>
              </a:ext>
            </a:extLst>
          </p:cNvPr>
          <p:cNvSpPr txBox="1"/>
          <p:nvPr/>
        </p:nvSpPr>
        <p:spPr>
          <a:xfrm>
            <a:off x="6399361" y="2664566"/>
            <a:ext cx="5418128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Problem Recognition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Analysis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/>
                </a:solidFill>
              </a:rPr>
              <a:t>Development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3AB887-A8E8-4DC2-880F-428E70D8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4" y="1850952"/>
            <a:ext cx="4999321" cy="37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0076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7512" y="3038548"/>
            <a:ext cx="56203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T</a:t>
            </a:r>
            <a:r>
              <a:rPr lang="en-US" altLang="ko-KR" sz="8000" b="1" dirty="0">
                <a:solidFill>
                  <a:schemeClr val="accent2"/>
                </a:solidFill>
              </a:rPr>
              <a:t>hank You.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C1C9E-FEA0-444D-8E4F-E9AE028E2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5669280" y="1726414"/>
            <a:ext cx="0" cy="27644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5371" y="1363178"/>
            <a:ext cx="399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JC RADAR Inc.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6985" y="2071690"/>
            <a:ext cx="4776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2"/>
                </a:solidFill>
              </a:rPr>
              <a:t> JC RADAR Inc. is an artificial Intelligence-based radar/thermal-camera specialist.</a:t>
            </a:r>
          </a:p>
          <a:p>
            <a:pPr algn="just"/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Main</a:t>
            </a:r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business is industrial radar, medical/health radar, and thermal imaging camera research and manufacturing, sales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46062" cy="660429"/>
            <a:chOff x="1188881" y="351819"/>
            <a:chExt cx="434606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901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What is Our Project?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460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 to Partner Company</a:t>
              </a:r>
              <a:endParaRPr lang="ko-KR" altLang="en-US" sz="2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1A9DA-8FB9-4665-8336-6F768CAFF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11" y="1789224"/>
            <a:ext cx="3576547" cy="2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7ADAA-E263-4F97-A50F-1481CD03693E}"/>
              </a:ext>
            </a:extLst>
          </p:cNvPr>
          <p:cNvSpPr txBox="1"/>
          <p:nvPr/>
        </p:nvSpPr>
        <p:spPr>
          <a:xfrm>
            <a:off x="2234342" y="5088893"/>
            <a:ext cx="7722058" cy="584775"/>
          </a:xfrm>
          <a:prstGeom prst="rect">
            <a:avLst/>
          </a:prstGeom>
          <a:solidFill>
            <a:srgbClr val="FCFBFA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dirty="0"/>
              <a:t>The pioneer of AI-Based Radar/Camera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3C72F-9DD4-4303-B5E1-D4AA283977E0}"/>
              </a:ext>
            </a:extLst>
          </p:cNvPr>
          <p:cNvSpPr txBox="1"/>
          <p:nvPr/>
        </p:nvSpPr>
        <p:spPr>
          <a:xfrm>
            <a:off x="6226986" y="3150484"/>
            <a:ext cx="4776293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</a:rPr>
              <a:t>Key development Items: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Body’s breathing/Heartbeat measurement radar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Laser</a:t>
            </a:r>
            <a:r>
              <a:rPr lang="ko-KR" altLang="en-US" sz="1200" dirty="0">
                <a:solidFill>
                  <a:schemeClr val="tx2"/>
                </a:solidFill>
                <a:latin typeface="Noto Sans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Distance/Speed Meter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AI-based radar/thermal-camera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Noto Sans"/>
              </a:rPr>
              <a:t>Micro Array Antenna</a:t>
            </a:r>
            <a:endParaRPr lang="en-US" altLang="ko-KR" sz="1200" dirty="0">
              <a:solidFill>
                <a:srgbClr val="00000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38825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88881" y="1241790"/>
            <a:ext cx="8307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Infrared Camera Sensing System</a:t>
            </a:r>
          </a:p>
          <a:p>
            <a:r>
              <a:rPr lang="en-US" altLang="ko-KR" sz="3200" b="1" dirty="0">
                <a:solidFill>
                  <a:schemeClr val="tx2"/>
                </a:solidFill>
              </a:rPr>
              <a:t>Based on Artificial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32213" cy="660429"/>
            <a:chOff x="1188881" y="351819"/>
            <a:chExt cx="29322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901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What is Our Project?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322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Introduction to Project</a:t>
              </a:r>
              <a:endParaRPr lang="ko-KR" altLang="en-US" sz="2200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E5814-97D5-4E9E-B42E-E77FCE78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2319008"/>
            <a:ext cx="7023483" cy="34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2D347-F15D-4FDD-A890-A2DE94BC49FA}"/>
              </a:ext>
            </a:extLst>
          </p:cNvPr>
          <p:cNvSpPr txBox="1"/>
          <p:nvPr/>
        </p:nvSpPr>
        <p:spPr>
          <a:xfrm>
            <a:off x="8416589" y="254855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Object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AB479-4890-45B3-868E-EDADE862B477}"/>
              </a:ext>
            </a:extLst>
          </p:cNvPr>
          <p:cNvSpPr txBox="1"/>
          <p:nvPr/>
        </p:nvSpPr>
        <p:spPr>
          <a:xfrm>
            <a:off x="8416589" y="311890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Intent 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5C727-1BC7-4CDD-97CC-5CB0F80D081C}"/>
              </a:ext>
            </a:extLst>
          </p:cNvPr>
          <p:cNvSpPr txBox="1"/>
          <p:nvPr/>
        </p:nvSpPr>
        <p:spPr>
          <a:xfrm>
            <a:off x="8416589" y="3689250"/>
            <a:ext cx="321039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Camera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709D6-710A-4936-857A-39D1CB4430B0}"/>
              </a:ext>
            </a:extLst>
          </p:cNvPr>
          <p:cNvSpPr txBox="1"/>
          <p:nvPr/>
        </p:nvSpPr>
        <p:spPr>
          <a:xfrm>
            <a:off x="8416589" y="4329173"/>
            <a:ext cx="340133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Change Monochrome Photo to Color Photo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221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2"/>
                </a:solidFill>
                <a:latin typeface="+mn-ea"/>
              </a:rPr>
              <a:t>What we did?</a:t>
            </a:r>
            <a:endParaRPr lang="ko-KR" altLang="en-US" sz="3200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740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D70EF50-C8EA-46FE-9D46-CC163489D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3" r="4737"/>
          <a:stretch/>
        </p:blipFill>
        <p:spPr>
          <a:xfrm>
            <a:off x="1616616" y="1274770"/>
            <a:ext cx="8516940" cy="53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73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2158F6D1-4BE0-4B0A-BCCF-900F34674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0252" y="3815204"/>
            <a:ext cx="923844" cy="92384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02E5CB9-332B-444F-9D2E-E0BBD752A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1" y="2266980"/>
            <a:ext cx="1026545" cy="1026545"/>
          </a:xfrm>
          <a:prstGeom prst="rect">
            <a:avLst/>
          </a:prstGeom>
        </p:spPr>
      </p:pic>
      <p:pic>
        <p:nvPicPr>
          <p:cNvPr id="42" name="Picture 2" descr="iLAB">
            <a:extLst>
              <a:ext uri="{FF2B5EF4-FFF2-40B4-BE49-F238E27FC236}">
                <a16:creationId xmlns:a16="http://schemas.microsoft.com/office/drawing/2014/main" id="{5D3AE7B3-5B43-4D70-A0A8-1532C5175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560872" y="2136582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17BF6-B00B-446F-8F4F-206698AF5FBF}"/>
              </a:ext>
            </a:extLst>
          </p:cNvPr>
          <p:cNvCxnSpPr>
            <a:cxnSpLocks/>
          </p:cNvCxnSpPr>
          <p:nvPr/>
        </p:nvCxnSpPr>
        <p:spPr>
          <a:xfrm>
            <a:off x="7744784" y="2667407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E0A8FE4-9EEB-4A3C-801F-11EF19178547}"/>
              </a:ext>
            </a:extLst>
          </p:cNvPr>
          <p:cNvSpPr txBox="1"/>
          <p:nvPr/>
        </p:nvSpPr>
        <p:spPr>
          <a:xfrm>
            <a:off x="5169655" y="2360087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3456F4-4690-40FC-9922-10BB9205DDA2}"/>
              </a:ext>
            </a:extLst>
          </p:cNvPr>
          <p:cNvSpPr txBox="1"/>
          <p:nvPr/>
        </p:nvSpPr>
        <p:spPr>
          <a:xfrm>
            <a:off x="9714419" y="361591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D82EC3-1D98-47B8-8FC7-F91FE8F340CF}"/>
              </a:ext>
            </a:extLst>
          </p:cNvPr>
          <p:cNvSpPr txBox="1"/>
          <p:nvPr/>
        </p:nvSpPr>
        <p:spPr>
          <a:xfrm>
            <a:off x="3477551" y="3374216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B0C9975-D943-40E3-A770-2354B6FF442F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>
          <a:xfrm>
            <a:off x="4036455" y="3651215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F050F5-19CC-4E78-AA39-70DB9BE2470A}"/>
              </a:ext>
            </a:extLst>
          </p:cNvPr>
          <p:cNvSpPr txBox="1"/>
          <p:nvPr/>
        </p:nvSpPr>
        <p:spPr>
          <a:xfrm>
            <a:off x="3348188" y="4764538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FA81543-6C1E-4B0D-9B4A-BA2E00302AE4}"/>
              </a:ext>
            </a:extLst>
          </p:cNvPr>
          <p:cNvSpPr/>
          <p:nvPr/>
        </p:nvSpPr>
        <p:spPr>
          <a:xfrm>
            <a:off x="5644927" y="3681975"/>
            <a:ext cx="2926839" cy="171301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Object Detection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Increase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Camera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Quality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Change Monochrome Image to Color Image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8667F46-6F4F-4BA4-9416-64BA9E53B7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39" y="2325538"/>
            <a:ext cx="1026545" cy="10265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EDC4AC0-B110-4C65-B305-203D62B0B58F}"/>
              </a:ext>
            </a:extLst>
          </p:cNvPr>
          <p:cNvSpPr txBox="1"/>
          <p:nvPr/>
        </p:nvSpPr>
        <p:spPr>
          <a:xfrm>
            <a:off x="6375789" y="3327961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5C8D33A-A996-49A7-AF5F-F3ABBA0139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323467" y="3665602"/>
            <a:ext cx="1297278" cy="1098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FE90E3B-141E-4FFD-902F-AA157DE0E574}"/>
              </a:ext>
            </a:extLst>
          </p:cNvPr>
          <p:cNvSpPr txBox="1"/>
          <p:nvPr/>
        </p:nvSpPr>
        <p:spPr>
          <a:xfrm>
            <a:off x="1733323" y="476453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6E6A1CE-A1F9-4DC3-A199-A94EE401F344}"/>
              </a:ext>
            </a:extLst>
          </p:cNvPr>
          <p:cNvCxnSpPr>
            <a:cxnSpLocks/>
          </p:cNvCxnSpPr>
          <p:nvPr/>
        </p:nvCxnSpPr>
        <p:spPr>
          <a:xfrm>
            <a:off x="2873713" y="3651215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CA2C5A4-1512-4BE7-BF28-C50FCE208C9B}"/>
              </a:ext>
            </a:extLst>
          </p:cNvPr>
          <p:cNvCxnSpPr>
            <a:cxnSpLocks/>
          </p:cNvCxnSpPr>
          <p:nvPr/>
        </p:nvCxnSpPr>
        <p:spPr>
          <a:xfrm flipV="1">
            <a:off x="2882460" y="4413696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C2726DA-B887-4FF1-A1C2-3524084D8965}"/>
              </a:ext>
            </a:extLst>
          </p:cNvPr>
          <p:cNvCxnSpPr>
            <a:cxnSpLocks/>
          </p:cNvCxnSpPr>
          <p:nvPr/>
        </p:nvCxnSpPr>
        <p:spPr>
          <a:xfrm flipH="1">
            <a:off x="2852435" y="4157962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3F1C410-DFC3-4D13-870E-A218739DC358}"/>
              </a:ext>
            </a:extLst>
          </p:cNvPr>
          <p:cNvCxnSpPr>
            <a:cxnSpLocks/>
          </p:cNvCxnSpPr>
          <p:nvPr/>
        </p:nvCxnSpPr>
        <p:spPr>
          <a:xfrm>
            <a:off x="4595358" y="2667407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90FF83C-BC93-4F10-8619-90A243B4F2AA}"/>
              </a:ext>
            </a:extLst>
          </p:cNvPr>
          <p:cNvCxnSpPr>
            <a:cxnSpLocks/>
          </p:cNvCxnSpPr>
          <p:nvPr/>
        </p:nvCxnSpPr>
        <p:spPr>
          <a:xfrm flipH="1">
            <a:off x="7739806" y="2904565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08ADE0F-5A03-41B7-9D36-6E24E20C34FA}"/>
              </a:ext>
            </a:extLst>
          </p:cNvPr>
          <p:cNvCxnSpPr>
            <a:cxnSpLocks/>
          </p:cNvCxnSpPr>
          <p:nvPr/>
        </p:nvCxnSpPr>
        <p:spPr>
          <a:xfrm flipH="1">
            <a:off x="4590379" y="2904565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3DE313-E134-4DFD-98C1-E792F99218CF}"/>
              </a:ext>
            </a:extLst>
          </p:cNvPr>
          <p:cNvSpPr txBox="1"/>
          <p:nvPr/>
        </p:nvSpPr>
        <p:spPr>
          <a:xfrm>
            <a:off x="7864280" y="2362456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3832E4-C787-481F-8FE3-509DBCC9F029}"/>
              </a:ext>
            </a:extLst>
          </p:cNvPr>
          <p:cNvSpPr txBox="1"/>
          <p:nvPr/>
        </p:nvSpPr>
        <p:spPr>
          <a:xfrm>
            <a:off x="7904927" y="2915399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C83C44-D933-4633-B8D2-21E322C8C632}"/>
              </a:ext>
            </a:extLst>
          </p:cNvPr>
          <p:cNvSpPr txBox="1"/>
          <p:nvPr/>
        </p:nvSpPr>
        <p:spPr>
          <a:xfrm>
            <a:off x="4765986" y="289902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36508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68093" cy="660429"/>
            <a:chOff x="1188881" y="351819"/>
            <a:chExt cx="28680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002 What we did?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8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Our Project Overview</a:t>
              </a:r>
              <a:endParaRPr lang="ko-KR" altLang="en-US" sz="22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B8943C-57EE-4E11-A40E-A6109073F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1060" y="4103302"/>
            <a:ext cx="923844" cy="9238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A1E765-E847-4D3A-94B5-4921652AB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59" y="2555078"/>
            <a:ext cx="1026545" cy="1026545"/>
          </a:xfrm>
          <a:prstGeom prst="rect">
            <a:avLst/>
          </a:prstGeom>
        </p:spPr>
      </p:pic>
      <p:pic>
        <p:nvPicPr>
          <p:cNvPr id="34" name="Picture 2" descr="iLAB">
            <a:extLst>
              <a:ext uri="{FF2B5EF4-FFF2-40B4-BE49-F238E27FC236}">
                <a16:creationId xmlns:a16="http://schemas.microsoft.com/office/drawing/2014/main" id="{7E02B275-0F84-4181-A95B-5176EF58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15802" r="38471" b="33679"/>
          <a:stretch/>
        </p:blipFill>
        <p:spPr bwMode="auto">
          <a:xfrm>
            <a:off x="9371680" y="2424680"/>
            <a:ext cx="793125" cy="14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5961BD-4E77-4A11-B2D6-8852A4AB4235}"/>
              </a:ext>
            </a:extLst>
          </p:cNvPr>
          <p:cNvCxnSpPr>
            <a:cxnSpLocks/>
          </p:cNvCxnSpPr>
          <p:nvPr/>
        </p:nvCxnSpPr>
        <p:spPr>
          <a:xfrm>
            <a:off x="7555592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B5CB91-7DFE-44EA-A736-F7D0BE7EB404}"/>
              </a:ext>
            </a:extLst>
          </p:cNvPr>
          <p:cNvSpPr txBox="1"/>
          <p:nvPr/>
        </p:nvSpPr>
        <p:spPr>
          <a:xfrm>
            <a:off x="4980463" y="264818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E2EF1-C2A7-4ECD-AA11-A37C3BB8CDB0}"/>
              </a:ext>
            </a:extLst>
          </p:cNvPr>
          <p:cNvSpPr txBox="1"/>
          <p:nvPr/>
        </p:nvSpPr>
        <p:spPr>
          <a:xfrm>
            <a:off x="9525227" y="3904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BAA56-623B-47F1-9B45-195E8BD65042}"/>
              </a:ext>
            </a:extLst>
          </p:cNvPr>
          <p:cNvSpPr txBox="1"/>
          <p:nvPr/>
        </p:nvSpPr>
        <p:spPr>
          <a:xfrm>
            <a:off x="3288359" y="3662314"/>
            <a:ext cx="111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Raspberry Pi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89894C-1456-449D-B36D-B57E26B44344}"/>
              </a:ext>
            </a:extLst>
          </p:cNvPr>
          <p:cNvCxnSpPr>
            <a:cxnSpLocks/>
            <a:stCxn id="38" idx="2"/>
            <a:endCxn id="32" idx="0"/>
          </p:cNvCxnSpPr>
          <p:nvPr/>
        </p:nvCxnSpPr>
        <p:spPr>
          <a:xfrm>
            <a:off x="3847263" y="3939313"/>
            <a:ext cx="5719" cy="163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9B8116-D42F-42D3-A25F-08D2E76022A0}"/>
              </a:ext>
            </a:extLst>
          </p:cNvPr>
          <p:cNvSpPr txBox="1"/>
          <p:nvPr/>
        </p:nvSpPr>
        <p:spPr>
          <a:xfrm>
            <a:off x="3158996" y="5052636"/>
            <a:ext cx="137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Infrared Camera</a:t>
            </a:r>
            <a:endParaRPr lang="ko-KR" altLang="en-US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A0E543C-40AA-4BC1-B108-6B8DD107B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47" y="2613636"/>
            <a:ext cx="1026545" cy="102654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022797-9AE8-4F1D-8102-4F7CC17DDB4E}"/>
              </a:ext>
            </a:extLst>
          </p:cNvPr>
          <p:cNvSpPr txBox="1"/>
          <p:nvPr/>
        </p:nvSpPr>
        <p:spPr>
          <a:xfrm>
            <a:off x="6186597" y="3616059"/>
            <a:ext cx="1297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Analysis Server</a:t>
            </a:r>
            <a:endParaRPr lang="ko-KR" altLang="en-US" sz="1200" b="1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6401339-0113-46C5-8256-DE5522C7F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1134275" y="3953700"/>
            <a:ext cx="1297278" cy="1098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0A02835-EB1C-4AD1-9182-2C2263DDA55D}"/>
              </a:ext>
            </a:extLst>
          </p:cNvPr>
          <p:cNvSpPr txBox="1"/>
          <p:nvPr/>
        </p:nvSpPr>
        <p:spPr>
          <a:xfrm>
            <a:off x="1544131" y="505263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Object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8F3DD7-3189-44D6-A925-012AE07E0BBD}"/>
              </a:ext>
            </a:extLst>
          </p:cNvPr>
          <p:cNvCxnSpPr>
            <a:cxnSpLocks/>
          </p:cNvCxnSpPr>
          <p:nvPr/>
        </p:nvCxnSpPr>
        <p:spPr>
          <a:xfrm>
            <a:off x="2684521" y="3939313"/>
            <a:ext cx="501276" cy="24412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D7338B-C86B-4B28-BFE2-84A262CCED32}"/>
              </a:ext>
            </a:extLst>
          </p:cNvPr>
          <p:cNvCxnSpPr>
            <a:cxnSpLocks/>
          </p:cNvCxnSpPr>
          <p:nvPr/>
        </p:nvCxnSpPr>
        <p:spPr>
          <a:xfrm flipV="1">
            <a:off x="2693268" y="4701794"/>
            <a:ext cx="501277" cy="22130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224DBF9-7170-4F66-953E-5B785E8E7170}"/>
              </a:ext>
            </a:extLst>
          </p:cNvPr>
          <p:cNvCxnSpPr>
            <a:cxnSpLocks/>
          </p:cNvCxnSpPr>
          <p:nvPr/>
        </p:nvCxnSpPr>
        <p:spPr>
          <a:xfrm flipH="1">
            <a:off x="2663243" y="4446060"/>
            <a:ext cx="5221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BFE0E6-F5CB-4BA0-9436-9FA49AF6B2B0}"/>
              </a:ext>
            </a:extLst>
          </p:cNvPr>
          <p:cNvCxnSpPr>
            <a:cxnSpLocks/>
          </p:cNvCxnSpPr>
          <p:nvPr/>
        </p:nvCxnSpPr>
        <p:spPr>
          <a:xfrm>
            <a:off x="4406166" y="2955505"/>
            <a:ext cx="1721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42E3530-F860-4B86-9B47-50C79B876D9C}"/>
              </a:ext>
            </a:extLst>
          </p:cNvPr>
          <p:cNvCxnSpPr>
            <a:cxnSpLocks/>
          </p:cNvCxnSpPr>
          <p:nvPr/>
        </p:nvCxnSpPr>
        <p:spPr>
          <a:xfrm flipH="1">
            <a:off x="7550614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1128794-7097-4241-92D2-DC95FD710ACA}"/>
              </a:ext>
            </a:extLst>
          </p:cNvPr>
          <p:cNvCxnSpPr>
            <a:cxnSpLocks/>
          </p:cNvCxnSpPr>
          <p:nvPr/>
        </p:nvCxnSpPr>
        <p:spPr>
          <a:xfrm flipH="1">
            <a:off x="4401187" y="3192663"/>
            <a:ext cx="1726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119A83-4461-4DD3-8CA5-6CCB6A243B76}"/>
              </a:ext>
            </a:extLst>
          </p:cNvPr>
          <p:cNvSpPr txBox="1"/>
          <p:nvPr/>
        </p:nvSpPr>
        <p:spPr>
          <a:xfrm>
            <a:off x="7675088" y="265055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Video + Object Info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CEEDD-082C-4921-B7D1-F8AAF6A13F7C}"/>
              </a:ext>
            </a:extLst>
          </p:cNvPr>
          <p:cNvSpPr txBox="1"/>
          <p:nvPr/>
        </p:nvSpPr>
        <p:spPr>
          <a:xfrm>
            <a:off x="7715735" y="3203497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62A7A-3081-4872-92C5-BEB448B13381}"/>
              </a:ext>
            </a:extLst>
          </p:cNvPr>
          <p:cNvSpPr txBox="1"/>
          <p:nvPr/>
        </p:nvSpPr>
        <p:spPr>
          <a:xfrm>
            <a:off x="4576794" y="3187125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Cam Control Info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8B344F-3B34-4690-8CA3-B9491A983CE1}"/>
              </a:ext>
            </a:extLst>
          </p:cNvPr>
          <p:cNvSpPr/>
          <p:nvPr/>
        </p:nvSpPr>
        <p:spPr>
          <a:xfrm>
            <a:off x="962904" y="1949535"/>
            <a:ext cx="4028179" cy="4008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443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2284</TotalTime>
  <Words>1064</Words>
  <Application>Microsoft Office PowerPoint</Application>
  <PresentationFormat>와이드스크린</PresentationFormat>
  <Paragraphs>310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Noto Sans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희원</cp:lastModifiedBy>
  <cp:revision>238</cp:revision>
  <dcterms:created xsi:type="dcterms:W3CDTF">2015-01-21T11:35:38Z</dcterms:created>
  <dcterms:modified xsi:type="dcterms:W3CDTF">2019-09-16T08:28:36Z</dcterms:modified>
</cp:coreProperties>
</file>